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ptos"/>
      </a:defRPr>
    </a:lvl1pPr>
    <a:lvl2pPr indent="228600" latinLnBrk="0">
      <a:defRPr sz="1200">
        <a:latin typeface="+mn-lt"/>
        <a:ea typeface="+mn-ea"/>
        <a:cs typeface="+mn-cs"/>
        <a:sym typeface="Aptos"/>
      </a:defRPr>
    </a:lvl2pPr>
    <a:lvl3pPr indent="457200" latinLnBrk="0">
      <a:defRPr sz="1200">
        <a:latin typeface="+mn-lt"/>
        <a:ea typeface="+mn-ea"/>
        <a:cs typeface="+mn-cs"/>
        <a:sym typeface="Aptos"/>
      </a:defRPr>
    </a:lvl3pPr>
    <a:lvl4pPr indent="685800" latinLnBrk="0">
      <a:defRPr sz="1200">
        <a:latin typeface="+mn-lt"/>
        <a:ea typeface="+mn-ea"/>
        <a:cs typeface="+mn-cs"/>
        <a:sym typeface="Aptos"/>
      </a:defRPr>
    </a:lvl4pPr>
    <a:lvl5pPr indent="914400" latinLnBrk="0">
      <a:defRPr sz="1200">
        <a:latin typeface="+mn-lt"/>
        <a:ea typeface="+mn-ea"/>
        <a:cs typeface="+mn-cs"/>
        <a:sym typeface="Aptos"/>
      </a:defRPr>
    </a:lvl5pPr>
    <a:lvl6pPr indent="1143000" latinLnBrk="0">
      <a:defRPr sz="1200">
        <a:latin typeface="+mn-lt"/>
        <a:ea typeface="+mn-ea"/>
        <a:cs typeface="+mn-cs"/>
        <a:sym typeface="Aptos"/>
      </a:defRPr>
    </a:lvl6pPr>
    <a:lvl7pPr indent="1371600" latinLnBrk="0">
      <a:defRPr sz="1200">
        <a:latin typeface="+mn-lt"/>
        <a:ea typeface="+mn-ea"/>
        <a:cs typeface="+mn-cs"/>
        <a:sym typeface="Aptos"/>
      </a:defRPr>
    </a:lvl7pPr>
    <a:lvl8pPr indent="1600200" latinLnBrk="0">
      <a:defRPr sz="1200">
        <a:latin typeface="+mn-lt"/>
        <a:ea typeface="+mn-ea"/>
        <a:cs typeface="+mn-cs"/>
        <a:sym typeface="Aptos"/>
      </a:defRPr>
    </a:lvl8pPr>
    <a:lvl9pPr indent="1828800" latinLnBrk="0">
      <a:defRPr sz="1200">
        <a:latin typeface="+mn-lt"/>
        <a:ea typeface="+mn-ea"/>
        <a:cs typeface="+mn-cs"/>
        <a:sym typeface="Apto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75757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Rectangle 11"/>
          <p:cNvSpPr/>
          <p:nvPr/>
        </p:nvSpPr>
        <p:spPr>
          <a:xfrm>
            <a:off x="-1" y="0"/>
            <a:ext cx="1218895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6" name="Rectangle 13"/>
          <p:cNvSpPr/>
          <p:nvPr/>
        </p:nvSpPr>
        <p:spPr>
          <a:xfrm flipH="1" rot="5400000">
            <a:off x="-1410084" y="1410081"/>
            <a:ext cx="6858001" cy="4037838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rgbClr val="104862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Rectangle 15"/>
          <p:cNvSpPr/>
          <p:nvPr/>
        </p:nvSpPr>
        <p:spPr>
          <a:xfrm flipH="1" rot="5400000">
            <a:off x="-1410085" y="1420219"/>
            <a:ext cx="6858000" cy="403784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Rectangle 17"/>
          <p:cNvSpPr/>
          <p:nvPr/>
        </p:nvSpPr>
        <p:spPr>
          <a:xfrm flipH="1" rot="5400000">
            <a:off x="767923" y="3588084"/>
            <a:ext cx="2501980" cy="4037843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9" name="Freeform: Shape 19"/>
          <p:cNvSpPr/>
          <p:nvPr/>
        </p:nvSpPr>
        <p:spPr>
          <a:xfrm rot="20635413">
            <a:off x="-501737" y="969717"/>
            <a:ext cx="3900358" cy="41789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470" y="486"/>
                </a:moveTo>
                <a:cubicBezTo>
                  <a:pt x="18180" y="1853"/>
                  <a:pt x="21600" y="5954"/>
                  <a:pt x="21600" y="10800"/>
                </a:cubicBezTo>
                <a:cubicBezTo>
                  <a:pt x="21600" y="16765"/>
                  <a:pt x="16419" y="21600"/>
                  <a:pt x="10029" y="21600"/>
                </a:cubicBezTo>
                <a:cubicBezTo>
                  <a:pt x="6034" y="21600"/>
                  <a:pt x="2513" y="19711"/>
                  <a:pt x="433" y="16838"/>
                </a:cubicBezTo>
                <a:lnTo>
                  <a:pt x="0" y="16173"/>
                </a:lnTo>
                <a:lnTo>
                  <a:pt x="4604" y="1263"/>
                </a:lnTo>
                <a:lnTo>
                  <a:pt x="5524" y="849"/>
                </a:lnTo>
                <a:cubicBezTo>
                  <a:pt x="6909" y="302"/>
                  <a:pt x="8431" y="0"/>
                  <a:pt x="10029" y="0"/>
                </a:cubicBezTo>
                <a:cubicBezTo>
                  <a:pt x="11227" y="0"/>
                  <a:pt x="12383" y="170"/>
                  <a:pt x="13470" y="486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0" name="Rectangle 21"/>
          <p:cNvSpPr/>
          <p:nvPr/>
        </p:nvSpPr>
        <p:spPr>
          <a:xfrm flipH="1" rot="5400000">
            <a:off x="-1410094" y="1399943"/>
            <a:ext cx="6858005" cy="403783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6B1E1">
                  <a:alpha val="11000"/>
                </a:srgbClr>
              </a:gs>
            </a:gsLst>
            <a:lin ang="7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" name="Title 3"/>
          <p:cNvSpPr txBox="1"/>
          <p:nvPr>
            <p:ph type="title"/>
          </p:nvPr>
        </p:nvSpPr>
        <p:spPr>
          <a:xfrm>
            <a:off x="172528" y="328059"/>
            <a:ext cx="3495560" cy="3387499"/>
          </a:xfrm>
          <a:prstGeom prst="rect">
            <a:avLst/>
          </a:prstGeom>
        </p:spPr>
        <p:txBody>
          <a:bodyPr/>
          <a:lstStyle/>
          <a:p>
            <a:pPr defTabSz="905255">
              <a:defRPr sz="3959">
                <a:solidFill>
                  <a:srgbClr val="FFFFFF"/>
                </a:solidFill>
              </a:defRPr>
            </a:pPr>
            <a:r>
              <a:t>D5500 </a:t>
            </a:r>
            <a:br/>
            <a:r>
              <a:t>2025-26 Budget Highlights</a:t>
            </a:r>
            <a:br/>
            <a:br/>
          </a:p>
        </p:txBody>
      </p:sp>
      <p:sp>
        <p:nvSpPr>
          <p:cNvPr id="102" name="Content Placeholder 4"/>
          <p:cNvSpPr txBox="1"/>
          <p:nvPr>
            <p:ph type="body" idx="1"/>
          </p:nvPr>
        </p:nvSpPr>
        <p:spPr>
          <a:xfrm>
            <a:off x="4364966" y="258792"/>
            <a:ext cx="7418717" cy="624552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81000"/>
              </a:lnSpc>
              <a:defRPr b="1" sz="2000"/>
            </a:pPr>
            <a:r>
              <a:t>Focus</a:t>
            </a:r>
            <a:r>
              <a:rPr b="0"/>
              <a:t> is on helping clubs in their own communities and defraying more of the travel costs of clubs and the DG line.</a:t>
            </a:r>
            <a:endParaRPr b="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Out-of-pocket expenses are a contributor to non-participation.</a:t>
            </a:r>
            <a:endParaRPr sz="2400"/>
          </a:p>
          <a:p>
            <a:pPr>
              <a:lnSpc>
                <a:spcPct val="81000"/>
              </a:lnSpc>
              <a:defRPr b="1" sz="2000"/>
            </a:pPr>
            <a:r>
              <a:t>Highlights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Increasing PETS reimbursement to $600 per PE; $500 per AG to increase attendance.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Combining President’s/AG’s training with the Spring Assembly and holding them regionally to increase participation &amp; effectiveness.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Adding a second ERL position for attendance at Ed Week/Zone to increase DG candidate pool.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50% re-imbursement for DG line travel.  </a:t>
            </a:r>
            <a:r>
              <a:rPr u="sng"/>
              <a:t>Some</a:t>
            </a:r>
            <a:r>
              <a:t> reimbursement for District officer travel within the District.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RTEP expense contribution fully accounted for.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Basic DACdb costs are now exclusively at the District.  No individual club costs.  Club savings.</a:t>
            </a:r>
            <a:endParaRPr sz="2400"/>
          </a:p>
          <a:p>
            <a:pPr>
              <a:lnSpc>
                <a:spcPct val="81000"/>
              </a:lnSpc>
              <a:defRPr b="1" sz="2000"/>
            </a:pPr>
            <a:r>
              <a:t>Result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$2.50 per billing cycle increase ($5/year)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First District dues increase since before COVID.</a:t>
            </a:r>
          </a:p>
        </p:txBody>
      </p:sp>
      <p:pic>
        <p:nvPicPr>
          <p:cNvPr id="10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50000" t="36266" r="0" b="27662"/>
          <a:stretch>
            <a:fillRect/>
          </a:stretch>
        </p:blipFill>
        <p:spPr>
          <a:xfrm>
            <a:off x="590158" y="4485573"/>
            <a:ext cx="2857501" cy="11214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6" name="Rectangle 11"/>
          <p:cNvSpPr/>
          <p:nvPr/>
        </p:nvSpPr>
        <p:spPr>
          <a:xfrm>
            <a:off x="-1" y="0"/>
            <a:ext cx="1218895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7" name="Rectangle 13"/>
          <p:cNvSpPr/>
          <p:nvPr/>
        </p:nvSpPr>
        <p:spPr>
          <a:xfrm flipH="1" rot="5400000">
            <a:off x="-1410084" y="1410081"/>
            <a:ext cx="6858001" cy="4037838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rgbClr val="104862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8" name="Rectangle 15"/>
          <p:cNvSpPr/>
          <p:nvPr/>
        </p:nvSpPr>
        <p:spPr>
          <a:xfrm flipH="1" rot="5400000">
            <a:off x="-1410085" y="1420219"/>
            <a:ext cx="6858000" cy="403784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7"/>
          <p:cNvSpPr/>
          <p:nvPr/>
        </p:nvSpPr>
        <p:spPr>
          <a:xfrm flipH="1" rot="5400000">
            <a:off x="767923" y="3588084"/>
            <a:ext cx="2501980" cy="4037843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Freeform: Shape 19"/>
          <p:cNvSpPr/>
          <p:nvPr/>
        </p:nvSpPr>
        <p:spPr>
          <a:xfrm rot="20635413">
            <a:off x="-501737" y="969717"/>
            <a:ext cx="3900358" cy="41789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470" y="486"/>
                </a:moveTo>
                <a:cubicBezTo>
                  <a:pt x="18180" y="1853"/>
                  <a:pt x="21600" y="5954"/>
                  <a:pt x="21600" y="10800"/>
                </a:cubicBezTo>
                <a:cubicBezTo>
                  <a:pt x="21600" y="16765"/>
                  <a:pt x="16419" y="21600"/>
                  <a:pt x="10029" y="21600"/>
                </a:cubicBezTo>
                <a:cubicBezTo>
                  <a:pt x="6034" y="21600"/>
                  <a:pt x="2513" y="19711"/>
                  <a:pt x="433" y="16838"/>
                </a:cubicBezTo>
                <a:lnTo>
                  <a:pt x="0" y="16173"/>
                </a:lnTo>
                <a:lnTo>
                  <a:pt x="4604" y="1263"/>
                </a:lnTo>
                <a:lnTo>
                  <a:pt x="5524" y="849"/>
                </a:lnTo>
                <a:cubicBezTo>
                  <a:pt x="6909" y="302"/>
                  <a:pt x="8431" y="0"/>
                  <a:pt x="10029" y="0"/>
                </a:cubicBezTo>
                <a:cubicBezTo>
                  <a:pt x="11227" y="0"/>
                  <a:pt x="12383" y="170"/>
                  <a:pt x="13470" y="486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1" name="Rectangle 21"/>
          <p:cNvSpPr/>
          <p:nvPr/>
        </p:nvSpPr>
        <p:spPr>
          <a:xfrm flipH="1" rot="5400000">
            <a:off x="-1410094" y="1399943"/>
            <a:ext cx="6858005" cy="403783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6B1E1">
                  <a:alpha val="11000"/>
                </a:srgbClr>
              </a:gs>
            </a:gsLst>
            <a:lin ang="7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2" name="Title 3"/>
          <p:cNvSpPr txBox="1"/>
          <p:nvPr>
            <p:ph type="title"/>
          </p:nvPr>
        </p:nvSpPr>
        <p:spPr>
          <a:xfrm>
            <a:off x="172528" y="328059"/>
            <a:ext cx="3495560" cy="3387499"/>
          </a:xfrm>
          <a:prstGeom prst="rect">
            <a:avLst/>
          </a:prstGeom>
        </p:spPr>
        <p:txBody>
          <a:bodyPr/>
          <a:lstStyle/>
          <a:p>
            <a:pPr defTabSz="877823">
              <a:defRPr sz="3743">
                <a:solidFill>
                  <a:srgbClr val="FFFFFF"/>
                </a:solidFill>
              </a:defRPr>
            </a:pPr>
            <a:r>
              <a:t>D5500 </a:t>
            </a:r>
            <a:br/>
            <a:r>
              <a:t>2025-26 Budget Highlights</a:t>
            </a:r>
            <a:br/>
            <a:br/>
            <a:r>
              <a:rPr sz="3455">
                <a:solidFill>
                  <a:srgbClr val="FF0000"/>
                </a:solidFill>
              </a:rPr>
              <a:t>No Dues Increase Results</a:t>
            </a:r>
          </a:p>
        </p:txBody>
      </p:sp>
      <p:sp>
        <p:nvSpPr>
          <p:cNvPr id="113" name="Content Placeholder 4"/>
          <p:cNvSpPr txBox="1"/>
          <p:nvPr>
            <p:ph type="body" idx="1"/>
          </p:nvPr>
        </p:nvSpPr>
        <p:spPr>
          <a:xfrm>
            <a:off x="4364966" y="258792"/>
            <a:ext cx="7418717" cy="6245525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81000"/>
              </a:lnSpc>
              <a:defRPr b="1" sz="2000"/>
            </a:pPr>
            <a:r>
              <a:t>Focus</a:t>
            </a:r>
            <a:r>
              <a:rPr b="0"/>
              <a:t> is on helping clubs in their own communities and defraying more of the travel costs of clubs and the DG line.</a:t>
            </a:r>
            <a:endParaRPr b="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Out-of-pocket expenses are a contributor to non-participation.</a:t>
            </a:r>
            <a:endParaRPr sz="2400"/>
          </a:p>
          <a:p>
            <a:pPr>
              <a:lnSpc>
                <a:spcPct val="81000"/>
              </a:lnSpc>
              <a:defRPr b="1" sz="2000"/>
            </a:pPr>
            <a:r>
              <a:t>Highlights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trike="sngStrike" sz="2000"/>
            </a:pPr>
            <a:r>
              <a:t>Increasing PETS reimbursement to $600 per PE; $500 per AG to increase attendance.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Combining President’s/AG’s training with the Spring Assembly and holding them regionally to increase participation &amp; effectiveness.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trike="sngStrike" sz="2000"/>
            </a:pPr>
            <a:r>
              <a:t>Adding a second ERL position for attendance at Ed Week/Zone to increase DG candidate pool.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50% re-imbursement for DG line travel.  </a:t>
            </a:r>
            <a:r>
              <a:rPr u="sng"/>
              <a:t>Some</a:t>
            </a:r>
            <a:r>
              <a:t> reimbursement for District officer travel within the District.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trike="sngStrike" sz="2000"/>
            </a:pPr>
            <a:r>
              <a:t>RTEP expense contribution fully accounted for.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z="2000"/>
            </a:pPr>
            <a:r>
              <a:t>Basic DACdb costs are now exclusively at the District.  No individual club costs.  Club savings.</a:t>
            </a:r>
            <a:endParaRPr sz="2400"/>
          </a:p>
          <a:p>
            <a:pPr>
              <a:lnSpc>
                <a:spcPct val="81000"/>
              </a:lnSpc>
              <a:defRPr b="1" sz="2000"/>
            </a:pPr>
            <a:r>
              <a:t>Result</a:t>
            </a:r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trike="sngStrike" sz="2000"/>
            </a:pPr>
            <a:r>
              <a:t>$2.50 per billing cycle increase ($5/year)</a:t>
            </a:r>
            <a:endParaRPr sz="2400"/>
          </a:p>
          <a:p>
            <a:pPr lvl="1" marL="685800" indent="-228600">
              <a:lnSpc>
                <a:spcPct val="81000"/>
              </a:lnSpc>
              <a:spcBef>
                <a:spcPts val="500"/>
              </a:spcBef>
              <a:defRPr strike="sngStrike" sz="2000"/>
            </a:pPr>
            <a:r>
              <a:t>First District dues increase since before COVID.</a:t>
            </a:r>
          </a:p>
        </p:txBody>
      </p:sp>
      <p:pic>
        <p:nvPicPr>
          <p:cNvPr id="1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50000" t="36266" r="0" b="27662"/>
          <a:stretch>
            <a:fillRect/>
          </a:stretch>
        </p:blipFill>
        <p:spPr>
          <a:xfrm>
            <a:off x="590158" y="4485573"/>
            <a:ext cx="2857501" cy="11214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ptos"/>
        <a:ea typeface="Aptos"/>
        <a:cs typeface="Apto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ptos"/>
        <a:ea typeface="Aptos"/>
        <a:cs typeface="Apto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